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80550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157193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9314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673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810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5753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9A4D01-D2D9-4951-892D-40DBD848DEFF}" type="datetimeFigureOut">
              <a:rPr lang="en-GB" smtClean="0"/>
              <a:t>10/11/2018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1013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9A4D01-D2D9-4951-892D-40DBD848DEFF}" type="datetimeFigureOut">
              <a:rPr lang="en-GB" smtClean="0"/>
              <a:t>10/11/2018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86304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A4D01-D2D9-4951-892D-40DBD848DEFF}" type="datetimeFigureOut">
              <a:rPr lang="en-GB" smtClean="0"/>
              <a:t>10/11/2018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3257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27201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1188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4D01-D2D9-4951-892D-40DBD848DEFF}" type="datetimeFigureOut">
              <a:rPr lang="en-GB" smtClean="0"/>
              <a:t>10/11/2018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AB834-8B9B-40E3-BE56-581B84FC6C6D}" type="slidenum">
              <a:rPr lang="en-GB" smtClean="0"/>
              <a:t>‹#›</a:t>
            </a:fld>
            <a:endParaRPr lang="en-GB"/>
          </a:p>
        </p:txBody>
      </p:sp>
    </p:spTree>
    <p:extLst>
      <p:ext uri="{BB962C8B-B14F-4D97-AF65-F5344CB8AC3E}">
        <p14:creationId xmlns:p14="http://schemas.microsoft.com/office/powerpoint/2010/main" val="24604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8822" y="352698"/>
            <a:ext cx="11691257" cy="6113416"/>
          </a:xfrm>
        </p:spPr>
        <p:txBody>
          <a:bodyPr anchor="t">
            <a:normAutofit fontScale="90000"/>
          </a:bodyPr>
          <a:lstStyle/>
          <a:p>
            <a:pPr algn="l"/>
            <a:r>
              <a:rPr lang="de-DE" sz="3100" b="1" dirty="0"/>
              <a:t>How can we make AFMs aware of online programmes?</a:t>
            </a:r>
            <a:br>
              <a:rPr lang="de-DE" sz="3100" b="1" dirty="0"/>
            </a:br>
            <a:r>
              <a:rPr lang="de-DE" sz="3100" b="1" dirty="0"/>
              <a:t>How do AFMs know which programmes and informations on the Internet they can trust</a:t>
            </a:r>
            <a:r>
              <a:rPr lang="de-DE" sz="3100" b="1" dirty="0" smtClean="0"/>
              <a:t>?</a:t>
            </a:r>
            <a:br>
              <a:rPr lang="de-DE" sz="3100" b="1" dirty="0" smtClean="0"/>
            </a:br>
            <a:r>
              <a:rPr lang="de-DE" sz="3100" b="1" dirty="0" smtClean="0"/>
              <a:t/>
            </a:r>
            <a:br>
              <a:rPr lang="de-DE" sz="3100" b="1" dirty="0" smtClean="0"/>
            </a:br>
            <a:r>
              <a:rPr lang="en-US" sz="3100" b="1" dirty="0"/>
              <a:t>Family members and close others suffering from alcohol abuse are not getting help &amp; support they need, because their </a:t>
            </a:r>
            <a:r>
              <a:rPr lang="en-US" sz="3100" b="1" i="1" dirty="0"/>
              <a:t>situation is not recognized</a:t>
            </a:r>
            <a:r>
              <a:rPr lang="en-US" sz="3100" b="1" dirty="0"/>
              <a:t> in the service system.  </a:t>
            </a:r>
            <a:r>
              <a:rPr lang="fi-FI" sz="3100" b="1" dirty="0"/>
              <a:t/>
            </a:r>
            <a:br>
              <a:rPr lang="fi-FI" sz="3100" b="1" dirty="0"/>
            </a:br>
            <a:r>
              <a:rPr lang="en-US" sz="3100" b="1" dirty="0"/>
              <a:t>In addition to valid screening tests for alcohol use, there is demand for </a:t>
            </a:r>
            <a:r>
              <a:rPr lang="en-US" sz="3100" b="1" i="1" dirty="0"/>
              <a:t>simple tools and self-help (online) assessments </a:t>
            </a:r>
            <a:r>
              <a:rPr lang="en-US" sz="3100" b="1" dirty="0"/>
              <a:t>for both practitioners and family members &amp; close others to bring their situation to light. </a:t>
            </a:r>
            <a:r>
              <a:rPr lang="en-US" sz="3100" b="1" smtClean="0"/>
              <a:t/>
            </a:r>
            <a:br>
              <a:rPr lang="en-US" sz="3100" b="1" smtClean="0"/>
            </a:br>
            <a:r>
              <a:rPr lang="en-US" sz="3100" b="1" smtClean="0"/>
              <a:t/>
            </a:r>
            <a:br>
              <a:rPr lang="en-US" sz="3100" b="1" smtClean="0"/>
            </a:br>
            <a:r>
              <a:rPr lang="en-GB" sz="3100" b="1" smtClean="0"/>
              <a:t>Any </a:t>
            </a:r>
            <a:r>
              <a:rPr lang="en-GB" sz="3100" b="1" dirty="0"/>
              <a:t>questions about the SHIFT parent training? </a:t>
            </a:r>
            <a:br>
              <a:rPr lang="en-GB" sz="3100" b="1" dirty="0"/>
            </a:br>
            <a:r>
              <a:rPr lang="en-GB" sz="3100" b="1" dirty="0"/>
              <a:t>Situation of methamphetamine-involved families in other countries (research / practice / interventions)?</a:t>
            </a:r>
            <a:br>
              <a:rPr lang="en-GB" sz="3100" b="1" dirty="0"/>
            </a:br>
            <a:r>
              <a:rPr lang="en-GB" sz="3100" b="1" dirty="0"/>
              <a:t>What should be considered when implementing SHIFT Plus with parents using other illicit substances? </a:t>
            </a:r>
            <a:r>
              <a:rPr lang="en-GB" sz="4000" dirty="0"/>
              <a:t/>
            </a:r>
            <a:br>
              <a:rPr lang="en-GB" sz="4000" dirty="0"/>
            </a:br>
            <a:r>
              <a:rPr lang="de-DE" sz="4000" dirty="0"/>
              <a:t/>
            </a:r>
            <a:br>
              <a:rPr lang="de-DE" sz="4000" dirty="0"/>
            </a:br>
            <a:r>
              <a:rPr lang="en-GB" sz="3200" dirty="0"/>
              <a:t/>
            </a:r>
            <a:br>
              <a:rPr lang="en-GB" sz="3200" dirty="0"/>
            </a:br>
            <a:r>
              <a:rPr lang="en-US" sz="2000" dirty="0"/>
              <a:t/>
            </a:r>
            <a:br>
              <a:rPr lang="en-US" sz="2000" dirty="0"/>
            </a:br>
            <a:r>
              <a:rPr lang="de-DE" sz="2000" dirty="0"/>
              <a:t/>
            </a:r>
            <a:br>
              <a:rPr lang="de-DE" sz="2000" dirty="0"/>
            </a:br>
            <a:r>
              <a:rPr lang="de-DE" altLang="de-DE" sz="2000" dirty="0" smtClean="0">
                <a:solidFill>
                  <a:schemeClr val="tx1"/>
                </a:solidFill>
                <a:cs typeface="Arial" panose="020B0604020202020204" pitchFamily="34" charset="0"/>
              </a:rPr>
              <a:t/>
            </a:r>
            <a:br>
              <a:rPr lang="de-DE" altLang="de-DE" sz="2000" dirty="0" smtClean="0">
                <a:solidFill>
                  <a:schemeClr val="tx1"/>
                </a:solidFill>
                <a:cs typeface="Arial" panose="020B0604020202020204" pitchFamily="34" charset="0"/>
              </a:rPr>
            </a:br>
            <a:r>
              <a:rPr lang="de-DE" altLang="de-DE" sz="2000" dirty="0">
                <a:solidFill>
                  <a:schemeClr val="tx1"/>
                </a:solidFill>
                <a:cs typeface="Arial" panose="020B0604020202020204" pitchFamily="34" charset="0"/>
              </a:rPr>
              <a:t/>
            </a:r>
            <a:br>
              <a:rPr lang="de-DE" altLang="de-DE" sz="2000" dirty="0">
                <a:solidFill>
                  <a:schemeClr val="tx1"/>
                </a:solidFill>
                <a:cs typeface="Arial" panose="020B0604020202020204" pitchFamily="34" charset="0"/>
              </a:rPr>
            </a:br>
            <a:r>
              <a:rPr lang="de-DE" sz="2000" dirty="0"/>
              <a:t/>
            </a:r>
            <a:br>
              <a:rPr lang="de-DE" sz="2000" dirty="0"/>
            </a:br>
            <a:endParaRPr lang="de-DE" altLang="de-DE" sz="2000" dirty="0">
              <a:solidFill>
                <a:schemeClr val="tx1"/>
              </a:solidFill>
              <a:cs typeface="Arial" panose="020B0604020202020204" pitchFamily="34" charset="0"/>
            </a:endParaRPr>
          </a:p>
        </p:txBody>
      </p:sp>
    </p:spTree>
    <p:extLst>
      <p:ext uri="{BB962C8B-B14F-4D97-AF65-F5344CB8AC3E}">
        <p14:creationId xmlns:p14="http://schemas.microsoft.com/office/powerpoint/2010/main" val="1476716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How can we make AFMs aware of online programmes? How do AFMs know which programmes and informations on the Internet they can trust?  Family members and close others suffering from alcohol abuse are not getting help &amp; support they need, because their situation is not recognized in the service system.   In addition to valid screening tests for alcohol use, there is demand for simple tools and self-help (online) assessments for both practitioners and family members &amp; close others to bring their situation to light.   Any questions about the SHIFT parent training?  Situation of methamphetamine-involved families in other countries (research / practice / interventions)? What should be considered when implementing SHIFT Plus with parents using other illicit substances?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other empirical material exists on autobiographies?                             (published, award-winning books/films from the UK and other Western societies)  Who has done this type of research on autobiographies?  Similarities and differences in support efforts for affected family members between different countries  Co-dependency as a concept / label / diagnosis, Pros and Cons? Best practice approaches in coping support directed specifically at parents of adolescents  Best practice approaches to creating awareness, acknowledgement and recognition that parents needs support What challenges might carers have in creating these environments to have conversations about substance use?   Could ‘shared doing’ be used to have other difficult conversations?</dc:title>
  <dc:creator>Gill V</dc:creator>
  <cp:lastModifiedBy>Gill V</cp:lastModifiedBy>
  <cp:revision>9</cp:revision>
  <dcterms:created xsi:type="dcterms:W3CDTF">2018-11-10T09:31:54Z</dcterms:created>
  <dcterms:modified xsi:type="dcterms:W3CDTF">2018-11-10T10:04:46Z</dcterms:modified>
</cp:coreProperties>
</file>